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89" r:id="rId1"/>
    <p:sldMasterId id="2147483701" r:id="rId2"/>
  </p:sldMasterIdLst>
  <p:notesMasterIdLst>
    <p:notesMasterId r:id="rId22"/>
  </p:notesMasterIdLst>
  <p:sldIdLst>
    <p:sldId id="256" r:id="rId3"/>
    <p:sldId id="257" r:id="rId4"/>
    <p:sldId id="268" r:id="rId5"/>
    <p:sldId id="286" r:id="rId6"/>
    <p:sldId id="283" r:id="rId7"/>
    <p:sldId id="284" r:id="rId8"/>
    <p:sldId id="287" r:id="rId9"/>
    <p:sldId id="258" r:id="rId10"/>
    <p:sldId id="259" r:id="rId11"/>
    <p:sldId id="260" r:id="rId12"/>
    <p:sldId id="288" r:id="rId13"/>
    <p:sldId id="261" r:id="rId14"/>
    <p:sldId id="262" r:id="rId15"/>
    <p:sldId id="263" r:id="rId16"/>
    <p:sldId id="264" r:id="rId17"/>
    <p:sldId id="265" r:id="rId18"/>
    <p:sldId id="267" r:id="rId19"/>
    <p:sldId id="289" r:id="rId20"/>
    <p:sldId id="266" r:id="rId21"/>
  </p:sldIdLst>
  <p:sldSz cx="12192000" cy="6858000"/>
  <p:notesSz cx="6858000" cy="9144000"/>
  <p:embeddedFontLs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Calibri Light" panose="020F0302020204030204" pitchFamily="34" charset="0"/>
      <p:regular r:id="rId27"/>
      <p:italic r:id="rId28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58DB"/>
    <a:srgbClr val="005852"/>
    <a:srgbClr val="002CA8"/>
    <a:srgbClr val="00CCCB"/>
    <a:srgbClr val="006699"/>
    <a:srgbClr val="114DCA"/>
    <a:srgbClr val="001F76"/>
    <a:srgbClr val="0034CF"/>
    <a:srgbClr val="317CC1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8221" autoAdjust="0"/>
  </p:normalViewPr>
  <p:slideViewPr>
    <p:cSldViewPr snapToGrid="0">
      <p:cViewPr varScale="1">
        <p:scale>
          <a:sx n="77" d="100"/>
          <a:sy n="77" d="100"/>
        </p:scale>
        <p:origin x="28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4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3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2.fntdata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2236FC-C911-4359-B760-C73A5D8FC06A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DC6C16F-0BF5-4DF5-A96D-0EFE4CC87F1B}">
      <dgm:prSet phldrT="[Текст]"/>
      <dgm:spPr/>
      <dgm:t>
        <a:bodyPr/>
        <a:lstStyle/>
        <a:p>
          <a:r>
            <a:rPr lang="ru-RU" dirty="0"/>
            <a:t>Инициатор - учитель</a:t>
          </a:r>
        </a:p>
      </dgm:t>
    </dgm:pt>
    <dgm:pt modelId="{8E2CB924-A61D-414D-AA8B-E957F342D446}" type="parTrans" cxnId="{4B427588-739F-46AE-8446-89D015BCB9F5}">
      <dgm:prSet/>
      <dgm:spPr/>
      <dgm:t>
        <a:bodyPr/>
        <a:lstStyle/>
        <a:p>
          <a:endParaRPr lang="ru-RU"/>
        </a:p>
      </dgm:t>
    </dgm:pt>
    <dgm:pt modelId="{BD87D1DB-D543-4A3D-AD4A-9982B8B893B2}" type="sibTrans" cxnId="{4B427588-739F-46AE-8446-89D015BCB9F5}">
      <dgm:prSet/>
      <dgm:spPr/>
      <dgm:t>
        <a:bodyPr/>
        <a:lstStyle/>
        <a:p>
          <a:endParaRPr lang="ru-RU"/>
        </a:p>
      </dgm:t>
    </dgm:pt>
    <dgm:pt modelId="{240D70AD-FB07-426C-9B0C-BAB4B6240D6C}">
      <dgm:prSet phldrT="[Текст]"/>
      <dgm:spPr/>
      <dgm:t>
        <a:bodyPr/>
        <a:lstStyle/>
        <a:p>
          <a:r>
            <a:rPr lang="ru-RU" dirty="0"/>
            <a:t>Инициатор-родитель</a:t>
          </a:r>
        </a:p>
      </dgm:t>
    </dgm:pt>
    <dgm:pt modelId="{F186586D-C963-4376-B78E-CAD1B04DD128}" type="parTrans" cxnId="{F94AA49C-8C69-482C-8280-AE1539E5BCC7}">
      <dgm:prSet/>
      <dgm:spPr/>
      <dgm:t>
        <a:bodyPr/>
        <a:lstStyle/>
        <a:p>
          <a:endParaRPr lang="ru-RU"/>
        </a:p>
      </dgm:t>
    </dgm:pt>
    <dgm:pt modelId="{8662C152-DC91-4926-9DFF-8E4661D919DA}" type="sibTrans" cxnId="{F94AA49C-8C69-482C-8280-AE1539E5BCC7}">
      <dgm:prSet/>
      <dgm:spPr/>
      <dgm:t>
        <a:bodyPr/>
        <a:lstStyle/>
        <a:p>
          <a:endParaRPr lang="ru-RU"/>
        </a:p>
      </dgm:t>
    </dgm:pt>
    <dgm:pt modelId="{9E12FF8B-BAC2-4F96-870D-68ED13061D70}">
      <dgm:prSet phldrT="[Текст]"/>
      <dgm:spPr/>
      <dgm:t>
        <a:bodyPr/>
        <a:lstStyle/>
        <a:p>
          <a:r>
            <a:rPr lang="ru-RU" dirty="0"/>
            <a:t>Педагогическая цель</a:t>
          </a:r>
        </a:p>
      </dgm:t>
    </dgm:pt>
    <dgm:pt modelId="{6639F192-6804-49AB-8D98-6E349FB840C8}" type="parTrans" cxnId="{ADC1A56F-7D02-4938-8167-40088CBBE86D}">
      <dgm:prSet/>
      <dgm:spPr/>
      <dgm:t>
        <a:bodyPr/>
        <a:lstStyle/>
        <a:p>
          <a:endParaRPr lang="ru-RU"/>
        </a:p>
      </dgm:t>
    </dgm:pt>
    <dgm:pt modelId="{40B18EB1-338F-4A88-BE4D-242FB7F04380}" type="sibTrans" cxnId="{ADC1A56F-7D02-4938-8167-40088CBBE86D}">
      <dgm:prSet/>
      <dgm:spPr/>
      <dgm:t>
        <a:bodyPr/>
        <a:lstStyle/>
        <a:p>
          <a:endParaRPr lang="ru-RU"/>
        </a:p>
      </dgm:t>
    </dgm:pt>
    <dgm:pt modelId="{CE5CFD4D-E3E4-4269-A0EB-4210A749EE09}">
      <dgm:prSet phldrT="[Текст]"/>
      <dgm:spPr/>
      <dgm:t>
        <a:bodyPr/>
        <a:lstStyle/>
        <a:p>
          <a:r>
            <a:rPr lang="ru-RU" dirty="0"/>
            <a:t>Запрос о помощи</a:t>
          </a:r>
        </a:p>
      </dgm:t>
    </dgm:pt>
    <dgm:pt modelId="{3A92A4BE-226E-4146-A208-F2CDB074946C}" type="parTrans" cxnId="{1D024AD7-DEFF-49DD-B3CE-1DF53FC50B6D}">
      <dgm:prSet/>
      <dgm:spPr/>
      <dgm:t>
        <a:bodyPr/>
        <a:lstStyle/>
        <a:p>
          <a:endParaRPr lang="ru-RU"/>
        </a:p>
      </dgm:t>
    </dgm:pt>
    <dgm:pt modelId="{A769AC2B-BD1A-43CA-B8F1-C394368F761D}" type="sibTrans" cxnId="{1D024AD7-DEFF-49DD-B3CE-1DF53FC50B6D}">
      <dgm:prSet/>
      <dgm:spPr/>
      <dgm:t>
        <a:bodyPr/>
        <a:lstStyle/>
        <a:p>
          <a:endParaRPr lang="ru-RU"/>
        </a:p>
      </dgm:t>
    </dgm:pt>
    <dgm:pt modelId="{D74DFEA7-4511-43B5-A89C-E9193D8E1E3D}">
      <dgm:prSet phldrT="[Текст]"/>
      <dgm:spPr/>
      <dgm:t>
        <a:bodyPr/>
        <a:lstStyle/>
        <a:p>
          <a:r>
            <a:rPr lang="ru-RU" dirty="0"/>
            <a:t>Конфликт</a:t>
          </a:r>
        </a:p>
      </dgm:t>
    </dgm:pt>
    <dgm:pt modelId="{D660FB6C-76A3-4542-9753-99D3D71EB807}" type="parTrans" cxnId="{A3233ED6-1146-419D-A041-A2C6989579F3}">
      <dgm:prSet/>
      <dgm:spPr/>
      <dgm:t>
        <a:bodyPr/>
        <a:lstStyle/>
        <a:p>
          <a:endParaRPr lang="ru-RU"/>
        </a:p>
      </dgm:t>
    </dgm:pt>
    <dgm:pt modelId="{4E2264C8-C1C6-4A8C-AC69-6050A9FB05AA}" type="sibTrans" cxnId="{A3233ED6-1146-419D-A041-A2C6989579F3}">
      <dgm:prSet/>
      <dgm:spPr/>
      <dgm:t>
        <a:bodyPr/>
        <a:lstStyle/>
        <a:p>
          <a:endParaRPr lang="ru-RU"/>
        </a:p>
      </dgm:t>
    </dgm:pt>
    <dgm:pt modelId="{83BE547C-36AF-41E0-B582-103FDE04193C}" type="pres">
      <dgm:prSet presAssocID="{772236FC-C911-4359-B760-C73A5D8FC06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B0123D6-E7B8-4DDE-B478-8B2A2B457C99}" type="pres">
      <dgm:prSet presAssocID="{6DC6C16F-0BF5-4DF5-A96D-0EFE4CC87F1B}" presName="node" presStyleLbl="node1" presStyleIdx="0" presStyleCnt="5" custLinFactNeighborX="-43611" custLinFactNeighborY="-6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D93C3C-DEF5-4DB9-BFAC-1A176AB3B4B6}" type="pres">
      <dgm:prSet presAssocID="{BD87D1DB-D543-4A3D-AD4A-9982B8B893B2}" presName="sibTrans" presStyleCnt="0"/>
      <dgm:spPr/>
    </dgm:pt>
    <dgm:pt modelId="{E2C165CA-5213-4D0B-B2F4-D0B438F95DE2}" type="pres">
      <dgm:prSet presAssocID="{240D70AD-FB07-426C-9B0C-BAB4B6240D6C}" presName="node" presStyleLbl="node1" presStyleIdx="1" presStyleCnt="5" custLinFactNeighborX="60088" custLinFactNeighborY="-14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1E2331-B962-42F5-8BBC-FCF0F6B0848B}" type="pres">
      <dgm:prSet presAssocID="{8662C152-DC91-4926-9DFF-8E4661D919DA}" presName="sibTrans" presStyleCnt="0"/>
      <dgm:spPr/>
    </dgm:pt>
    <dgm:pt modelId="{76AEB13A-BE1D-45A8-98B8-F760F7E456DB}" type="pres">
      <dgm:prSet presAssocID="{9E12FF8B-BAC2-4F96-870D-68ED13061D70}" presName="node" presStyleLbl="node1" presStyleIdx="2" presStyleCnt="5" custLinFactX="-100000" custLinFactY="17626" custLinFactNeighborX="-120403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3DDF38-BBFC-4FDA-9E21-5D0A33853A33}" type="pres">
      <dgm:prSet presAssocID="{40B18EB1-338F-4A88-BE4D-242FB7F04380}" presName="sibTrans" presStyleCnt="0"/>
      <dgm:spPr/>
    </dgm:pt>
    <dgm:pt modelId="{40145F7F-9F40-4672-A4E3-CF941F8E3DA7}" type="pres">
      <dgm:prSet presAssocID="{CE5CFD4D-E3E4-4269-A0EB-4210A749EE09}" presName="node" presStyleLbl="node1" presStyleIdx="3" presStyleCnt="5" custLinFactNeighborX="56056" custLinFactNeighborY="20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389B40-7FC4-4027-AA3D-07A0DD2CBF3B}" type="pres">
      <dgm:prSet presAssocID="{A769AC2B-BD1A-43CA-B8F1-C394368F761D}" presName="sibTrans" presStyleCnt="0"/>
      <dgm:spPr/>
    </dgm:pt>
    <dgm:pt modelId="{7F20B69D-8149-44BC-A0D4-F308C633F5E2}" type="pres">
      <dgm:prSet presAssocID="{D74DFEA7-4511-43B5-A89C-E9193D8E1E3D}" presName="node" presStyleLbl="node1" presStyleIdx="4" presStyleCnt="5" custLinFactNeighborX="54194" custLinFactNeighborY="33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3233ED6-1146-419D-A041-A2C6989579F3}" srcId="{772236FC-C911-4359-B760-C73A5D8FC06A}" destId="{D74DFEA7-4511-43B5-A89C-E9193D8E1E3D}" srcOrd="4" destOrd="0" parTransId="{D660FB6C-76A3-4542-9753-99D3D71EB807}" sibTransId="{4E2264C8-C1C6-4A8C-AC69-6050A9FB05AA}"/>
    <dgm:cxn modelId="{33B521BA-0EF4-40DD-A067-96A3BA659C0F}" type="presOf" srcId="{240D70AD-FB07-426C-9B0C-BAB4B6240D6C}" destId="{E2C165CA-5213-4D0B-B2F4-D0B438F95DE2}" srcOrd="0" destOrd="0" presId="urn:microsoft.com/office/officeart/2005/8/layout/default"/>
    <dgm:cxn modelId="{1D024AD7-DEFF-49DD-B3CE-1DF53FC50B6D}" srcId="{772236FC-C911-4359-B760-C73A5D8FC06A}" destId="{CE5CFD4D-E3E4-4269-A0EB-4210A749EE09}" srcOrd="3" destOrd="0" parTransId="{3A92A4BE-226E-4146-A208-F2CDB074946C}" sibTransId="{A769AC2B-BD1A-43CA-B8F1-C394368F761D}"/>
    <dgm:cxn modelId="{1EFA569E-A18E-4328-9E55-53ABC2F671AC}" type="presOf" srcId="{9E12FF8B-BAC2-4F96-870D-68ED13061D70}" destId="{76AEB13A-BE1D-45A8-98B8-F760F7E456DB}" srcOrd="0" destOrd="0" presId="urn:microsoft.com/office/officeart/2005/8/layout/default"/>
    <dgm:cxn modelId="{FD2B7C0C-E8BC-45B7-BE6F-DDA480C745A1}" type="presOf" srcId="{D74DFEA7-4511-43B5-A89C-E9193D8E1E3D}" destId="{7F20B69D-8149-44BC-A0D4-F308C633F5E2}" srcOrd="0" destOrd="0" presId="urn:microsoft.com/office/officeart/2005/8/layout/default"/>
    <dgm:cxn modelId="{B195DFAA-792D-4ED8-9DF1-26534F93F61F}" type="presOf" srcId="{772236FC-C911-4359-B760-C73A5D8FC06A}" destId="{83BE547C-36AF-41E0-B582-103FDE04193C}" srcOrd="0" destOrd="0" presId="urn:microsoft.com/office/officeart/2005/8/layout/default"/>
    <dgm:cxn modelId="{B6E7CC68-DE61-4D0C-9864-DB011FC3307B}" type="presOf" srcId="{6DC6C16F-0BF5-4DF5-A96D-0EFE4CC87F1B}" destId="{9B0123D6-E7B8-4DDE-B478-8B2A2B457C99}" srcOrd="0" destOrd="0" presId="urn:microsoft.com/office/officeart/2005/8/layout/default"/>
    <dgm:cxn modelId="{F94AA49C-8C69-482C-8280-AE1539E5BCC7}" srcId="{772236FC-C911-4359-B760-C73A5D8FC06A}" destId="{240D70AD-FB07-426C-9B0C-BAB4B6240D6C}" srcOrd="1" destOrd="0" parTransId="{F186586D-C963-4376-B78E-CAD1B04DD128}" sibTransId="{8662C152-DC91-4926-9DFF-8E4661D919DA}"/>
    <dgm:cxn modelId="{ADC1A56F-7D02-4938-8167-40088CBBE86D}" srcId="{772236FC-C911-4359-B760-C73A5D8FC06A}" destId="{9E12FF8B-BAC2-4F96-870D-68ED13061D70}" srcOrd="2" destOrd="0" parTransId="{6639F192-6804-49AB-8D98-6E349FB840C8}" sibTransId="{40B18EB1-338F-4A88-BE4D-242FB7F04380}"/>
    <dgm:cxn modelId="{4B427588-739F-46AE-8446-89D015BCB9F5}" srcId="{772236FC-C911-4359-B760-C73A5D8FC06A}" destId="{6DC6C16F-0BF5-4DF5-A96D-0EFE4CC87F1B}" srcOrd="0" destOrd="0" parTransId="{8E2CB924-A61D-414D-AA8B-E957F342D446}" sibTransId="{BD87D1DB-D543-4A3D-AD4A-9982B8B893B2}"/>
    <dgm:cxn modelId="{91563592-03A9-423F-87A3-13DF8E31DDB0}" type="presOf" srcId="{CE5CFD4D-E3E4-4269-A0EB-4210A749EE09}" destId="{40145F7F-9F40-4672-A4E3-CF941F8E3DA7}" srcOrd="0" destOrd="0" presId="urn:microsoft.com/office/officeart/2005/8/layout/default"/>
    <dgm:cxn modelId="{28D21A44-782B-4521-93F3-E47BC926301F}" type="presParOf" srcId="{83BE547C-36AF-41E0-B582-103FDE04193C}" destId="{9B0123D6-E7B8-4DDE-B478-8B2A2B457C99}" srcOrd="0" destOrd="0" presId="urn:microsoft.com/office/officeart/2005/8/layout/default"/>
    <dgm:cxn modelId="{F6023378-3533-49E9-8590-C0804AB2BB85}" type="presParOf" srcId="{83BE547C-36AF-41E0-B582-103FDE04193C}" destId="{7CD93C3C-DEF5-4DB9-BFAC-1A176AB3B4B6}" srcOrd="1" destOrd="0" presId="urn:microsoft.com/office/officeart/2005/8/layout/default"/>
    <dgm:cxn modelId="{E3AAA7F0-0D67-4EB6-84D1-91FCAB5CAFBA}" type="presParOf" srcId="{83BE547C-36AF-41E0-B582-103FDE04193C}" destId="{E2C165CA-5213-4D0B-B2F4-D0B438F95DE2}" srcOrd="2" destOrd="0" presId="urn:microsoft.com/office/officeart/2005/8/layout/default"/>
    <dgm:cxn modelId="{49FE3BB8-B07C-40EC-9357-1A0ADD4EAD0D}" type="presParOf" srcId="{83BE547C-36AF-41E0-B582-103FDE04193C}" destId="{A71E2331-B962-42F5-8BBC-FCF0F6B0848B}" srcOrd="3" destOrd="0" presId="urn:microsoft.com/office/officeart/2005/8/layout/default"/>
    <dgm:cxn modelId="{B5FE5518-07EE-45C6-A409-87380EF86151}" type="presParOf" srcId="{83BE547C-36AF-41E0-B582-103FDE04193C}" destId="{76AEB13A-BE1D-45A8-98B8-F760F7E456DB}" srcOrd="4" destOrd="0" presId="urn:microsoft.com/office/officeart/2005/8/layout/default"/>
    <dgm:cxn modelId="{7446EBEE-33B1-492E-8109-9E526402AC9E}" type="presParOf" srcId="{83BE547C-36AF-41E0-B582-103FDE04193C}" destId="{913DDF38-BBFC-4FDA-9E21-5D0A33853A33}" srcOrd="5" destOrd="0" presId="urn:microsoft.com/office/officeart/2005/8/layout/default"/>
    <dgm:cxn modelId="{CB8ED224-31EE-42A2-829D-07EBA5A2747B}" type="presParOf" srcId="{83BE547C-36AF-41E0-B582-103FDE04193C}" destId="{40145F7F-9F40-4672-A4E3-CF941F8E3DA7}" srcOrd="6" destOrd="0" presId="urn:microsoft.com/office/officeart/2005/8/layout/default"/>
    <dgm:cxn modelId="{1861EB1E-BC15-4BAD-A61F-CB3D134677EC}" type="presParOf" srcId="{83BE547C-36AF-41E0-B582-103FDE04193C}" destId="{DC389B40-7FC4-4027-AA3D-07A0DD2CBF3B}" srcOrd="7" destOrd="0" presId="urn:microsoft.com/office/officeart/2005/8/layout/default"/>
    <dgm:cxn modelId="{D44E64F3-9BB0-4CF3-89FF-9A78B75F24DF}" type="presParOf" srcId="{83BE547C-36AF-41E0-B582-103FDE04193C}" destId="{7F20B69D-8149-44BC-A0D4-F308C633F5E2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0123D6-E7B8-4DDE-B478-8B2A2B457C99}">
      <dsp:nvSpPr>
        <dsp:cNvPr id="0" name=""/>
        <dsp:cNvSpPr/>
      </dsp:nvSpPr>
      <dsp:spPr>
        <a:xfrm>
          <a:off x="0" y="26654"/>
          <a:ext cx="3286125" cy="1971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/>
            <a:t>Инициатор - учитель</a:t>
          </a:r>
        </a:p>
      </dsp:txBody>
      <dsp:txXfrm>
        <a:off x="0" y="26654"/>
        <a:ext cx="3286125" cy="1971675"/>
      </dsp:txXfrm>
    </dsp:sp>
    <dsp:sp modelId="{E2C165CA-5213-4D0B-B2F4-D0B438F95DE2}">
      <dsp:nvSpPr>
        <dsp:cNvPr id="0" name=""/>
        <dsp:cNvSpPr/>
      </dsp:nvSpPr>
      <dsp:spPr>
        <a:xfrm>
          <a:off x="5589304" y="10861"/>
          <a:ext cx="3286125" cy="1971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/>
            <a:t>Инициатор-родитель</a:t>
          </a:r>
        </a:p>
      </dsp:txBody>
      <dsp:txXfrm>
        <a:off x="5589304" y="10861"/>
        <a:ext cx="3286125" cy="1971675"/>
      </dsp:txXfrm>
    </dsp:sp>
    <dsp:sp modelId="{76AEB13A-BE1D-45A8-98B8-F760F7E456DB}">
      <dsp:nvSpPr>
        <dsp:cNvPr id="0" name=""/>
        <dsp:cNvSpPr/>
      </dsp:nvSpPr>
      <dsp:spPr>
        <a:xfrm>
          <a:off x="0" y="2358890"/>
          <a:ext cx="3286125" cy="1971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/>
            <a:t>Педагогическая цель</a:t>
          </a:r>
        </a:p>
      </dsp:txBody>
      <dsp:txXfrm>
        <a:off x="0" y="2358890"/>
        <a:ext cx="3286125" cy="1971675"/>
      </dsp:txXfrm>
    </dsp:sp>
    <dsp:sp modelId="{40145F7F-9F40-4672-A4E3-CF941F8E3DA7}">
      <dsp:nvSpPr>
        <dsp:cNvPr id="0" name=""/>
        <dsp:cNvSpPr/>
      </dsp:nvSpPr>
      <dsp:spPr>
        <a:xfrm>
          <a:off x="3649438" y="2379663"/>
          <a:ext cx="3286125" cy="1971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/>
            <a:t>Запрос о помощи</a:t>
          </a:r>
        </a:p>
      </dsp:txBody>
      <dsp:txXfrm>
        <a:off x="3649438" y="2379663"/>
        <a:ext cx="3286125" cy="1971675"/>
      </dsp:txXfrm>
    </dsp:sp>
    <dsp:sp modelId="{7F20B69D-8149-44BC-A0D4-F308C633F5E2}">
      <dsp:nvSpPr>
        <dsp:cNvPr id="0" name=""/>
        <dsp:cNvSpPr/>
      </dsp:nvSpPr>
      <dsp:spPr>
        <a:xfrm>
          <a:off x="7202988" y="2379663"/>
          <a:ext cx="3286125" cy="1971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/>
            <a:t>Конфликт</a:t>
          </a:r>
        </a:p>
      </dsp:txBody>
      <dsp:txXfrm>
        <a:off x="7202988" y="2379663"/>
        <a:ext cx="3286125" cy="19716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E571C1-C0DD-40F0-8918-B6F514321263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978E50-3AA9-487B-95D5-0FED1574E0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3118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A33360-F3E2-4EDF-A80E-3B99F099831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743644-2E8B-47CB-94A8-20CFCBA201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1AEE830-8738-4DCF-8353-2E65AD9D4F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CD709E8-99CC-447A-BF4E-759C5AA91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C91E3-0245-4C9C-89B2-4EB2B803999F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B70CA04-2EC2-4A9C-ACF8-30C3355ED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018C916-20E8-4022-8AB2-E0E69C379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0B5E9-44AD-44BB-8E20-9775CB82D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4022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BE2358-E8C8-46E2-A93D-A7C0B185F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6D7F4F8-179E-4B09-BD14-B229759CDA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3B4C6CE-AF42-4593-A54C-500C4DB15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C91E3-0245-4C9C-89B2-4EB2B803999F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EE195E0-60DD-4944-99FB-70B165A10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63CEBA3-B69C-4C0A-8084-74B9BF22D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0B5E9-44AD-44BB-8E20-9775CB82D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0246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54D286F-4CB4-4671-9B78-6520B91FBD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0062B2A-1C9F-461B-A667-99325CCD7B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E9C5325-5459-4BF1-82C0-3A294E176D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C91E3-0245-4C9C-89B2-4EB2B803999F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BF604C5-BE25-449E-885D-CF58EC9A1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48CBC3A-6C23-4FCF-BD74-8496C9A8F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0B5E9-44AD-44BB-8E20-9775CB82D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4492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B370B-CB54-406D-9A61-6A6E87E2DC13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C0AB3-4569-4821-93D9-78E2C40852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24980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B370B-CB54-406D-9A61-6A6E87E2DC13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C0AB3-4569-4821-93D9-78E2C40852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1528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B370B-CB54-406D-9A61-6A6E87E2DC13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C0AB3-4569-4821-93D9-78E2C40852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97137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B370B-CB54-406D-9A61-6A6E87E2DC13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C0AB3-4569-4821-93D9-78E2C40852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28737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B370B-CB54-406D-9A61-6A6E87E2DC13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C0AB3-4569-4821-93D9-78E2C40852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27612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B370B-CB54-406D-9A61-6A6E87E2DC13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C0AB3-4569-4821-93D9-78E2C40852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40103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B370B-CB54-406D-9A61-6A6E87E2DC13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C0AB3-4569-4821-93D9-78E2C40852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79824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B370B-CB54-406D-9A61-6A6E87E2DC13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C0AB3-4569-4821-93D9-78E2C40852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4482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6FBFD6-A9F2-4D25-A4ED-B9734564A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A0E641E-EA3C-4366-BA4F-3DFCFFF3A6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C6BA46F-5FF5-40E7-A4A6-96B2E8500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C91E3-0245-4C9C-89B2-4EB2B803999F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BC754B-08D3-4665-A04F-22943D117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A1120A7-5521-4AF7-8888-E8E311569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0B5E9-44AD-44BB-8E20-9775CB82D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22846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B370B-CB54-406D-9A61-6A6E87E2DC13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C0AB3-4569-4821-93D9-78E2C40852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69031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B370B-CB54-406D-9A61-6A6E87E2DC13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C0AB3-4569-4821-93D9-78E2C40852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6847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B370B-CB54-406D-9A61-6A6E87E2DC13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C0AB3-4569-4821-93D9-78E2C40852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16575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in Title+ SubTitle+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72965" y="356629"/>
            <a:ext cx="7518400" cy="47136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l">
              <a:defRPr sz="2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72965" y="825951"/>
            <a:ext cx="5486400" cy="267661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00" b="1" baseline="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  <p:grpSp>
        <p:nvGrpSpPr>
          <p:cNvPr id="3" name="Group 7"/>
          <p:cNvGrpSpPr/>
          <p:nvPr userDrawn="1"/>
        </p:nvGrpSpPr>
        <p:grpSpPr>
          <a:xfrm>
            <a:off x="0" y="6731803"/>
            <a:ext cx="12192000" cy="126199"/>
            <a:chOff x="0" y="2573904"/>
            <a:chExt cx="8767278" cy="44695"/>
          </a:xfrm>
        </p:grpSpPr>
        <p:grpSp>
          <p:nvGrpSpPr>
            <p:cNvPr id="4" name="Group 43"/>
            <p:cNvGrpSpPr/>
            <p:nvPr/>
          </p:nvGrpSpPr>
          <p:grpSpPr>
            <a:xfrm>
              <a:off x="0" y="2573904"/>
              <a:ext cx="3752335" cy="44695"/>
              <a:chOff x="0" y="2573904"/>
              <a:chExt cx="3752335" cy="44695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0" y="2573904"/>
                <a:ext cx="1262608" cy="4469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dirty="0"/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1262608" y="2573904"/>
                <a:ext cx="1262608" cy="4469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dirty="0"/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2489727" y="2573904"/>
                <a:ext cx="1262608" cy="44695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dirty="0"/>
              </a:p>
            </p:txBody>
          </p:sp>
        </p:grpSp>
        <p:grpSp>
          <p:nvGrpSpPr>
            <p:cNvPr id="5" name="Group 44"/>
            <p:cNvGrpSpPr/>
            <p:nvPr/>
          </p:nvGrpSpPr>
          <p:grpSpPr>
            <a:xfrm>
              <a:off x="3752335" y="2573904"/>
              <a:ext cx="5014943" cy="44695"/>
              <a:chOff x="0" y="2573904"/>
              <a:chExt cx="5014943" cy="44695"/>
            </a:xfrm>
          </p:grpSpPr>
          <p:sp>
            <p:nvSpPr>
              <p:cNvPr id="12" name="Rectangle 11"/>
              <p:cNvSpPr/>
              <p:nvPr/>
            </p:nvSpPr>
            <p:spPr>
              <a:xfrm>
                <a:off x="0" y="2573904"/>
                <a:ext cx="1262608" cy="44695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dirty="0"/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1262608" y="2573904"/>
                <a:ext cx="1262608" cy="44695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dirty="0"/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2489727" y="2573904"/>
                <a:ext cx="1262608" cy="44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dirty="0"/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3752335" y="2573904"/>
                <a:ext cx="1262608" cy="4469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dirty="0"/>
              </a:p>
            </p:txBody>
          </p:sp>
        </p:grpSp>
      </p:grpSp>
      <p:sp>
        <p:nvSpPr>
          <p:cNvPr id="22" name="Flowchart: Off-page Connector 21"/>
          <p:cNvSpPr/>
          <p:nvPr userDrawn="1"/>
        </p:nvSpPr>
        <p:spPr>
          <a:xfrm rot="5400000">
            <a:off x="11731146" y="126201"/>
            <a:ext cx="384047" cy="537665"/>
          </a:xfrm>
          <a:prstGeom prst="flowChartOffpageConnector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703084" y="203010"/>
            <a:ext cx="508001" cy="366183"/>
          </a:xfrm>
          <a:prstGeom prst="rect">
            <a:avLst/>
          </a:prstGeom>
        </p:spPr>
        <p:txBody>
          <a:bodyPr anchor="ctr"/>
          <a:lstStyle>
            <a:lvl1pPr algn="ctr">
              <a:defRPr sz="900" b="1">
                <a:solidFill>
                  <a:schemeClr val="bg1"/>
                </a:solidFill>
              </a:defRPr>
            </a:lvl1pPr>
          </a:lstStyle>
          <a:p>
            <a:fld id="{C136B7D2-B98C-44FD-8D04-7EC62A56497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3131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E3774A-F42B-4F84-BAF0-D851818C9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7CC6F93-B892-44A8-BFAF-C6ED3CED2A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803B36C-0818-4BFE-A686-4B8569C26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C91E3-0245-4C9C-89B2-4EB2B803999F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7B57459-5CCC-485B-BB3F-124FF71AB3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3DEC3E2-6EDA-4236-9E4B-D0F9702C5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0B5E9-44AD-44BB-8E20-9775CB82D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8028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B985E2-D3C7-4896-8DC4-2F7591A8A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DE37AEB-35AA-4545-9574-52DA30C482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84FD757-6B88-4BE5-96D3-1FF016C0B4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D122D76-9421-4C5C-A126-FF36BFC9D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C91E3-0245-4C9C-89B2-4EB2B803999F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70BC1ED-0123-4694-BC5C-E2873C2052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3986FCE-5B82-4CAF-9D9A-99D931D65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0B5E9-44AD-44BB-8E20-9775CB82D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914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C12A7D-D36F-429E-9F4D-45B50FCC5F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A1976E7-8227-45E2-99B3-0DF1E129FA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AC23C63-995B-4175-B7BD-84E9864B85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F25B21D-C5F8-4B34-92F1-CF9CBAA328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8852198-0877-46E9-81EA-FDA5561D41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B6EAA5D-D9AD-43DD-AE93-BCB133E48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C91E3-0245-4C9C-89B2-4EB2B803999F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59C4AC9-DF40-45C9-B3CD-55A0A455C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A5BAEBC-3261-439B-BEE2-A6BBA8230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0B5E9-44AD-44BB-8E20-9775CB82D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6930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1A909E-73A9-477C-96FE-2CD94B7C4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4A4D4BD-FFAA-4EBF-8FF5-D0B745075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C91E3-0245-4C9C-89B2-4EB2B803999F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0A9E0B6-1C84-40DE-B1A0-A07E93E55B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B3DF138-CAAE-4B68-B244-B3E6B3824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0B5E9-44AD-44BB-8E20-9775CB82D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176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8508E16-14EE-4208-999B-392B95F464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C91E3-0245-4C9C-89B2-4EB2B803999F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C79FFB8-A342-4632-B070-5747AD987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8A615F0-8174-4243-828C-4B5424396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0B5E9-44AD-44BB-8E20-9775CB82D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1226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3A627E-0A8B-4E26-81AA-D0FEFB7E3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D30382A-3C24-49F9-B7AD-93A8D0B80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6ED81DA-0749-4F0D-9B0D-9429E49785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2AF3CA1-1490-4BB1-9AF1-A22C79C6D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C91E3-0245-4C9C-89B2-4EB2B803999F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A6CCFBB-7D25-4400-85B7-8C0C0C4A0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504F330-D640-47E3-8BC9-13D5644BC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0B5E9-44AD-44BB-8E20-9775CB82D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4050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D332AD-FBBA-4DB7-BC15-4FBEA32E2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7AD1FED-3C98-4C93-AC73-87C42D54A2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C7540F2-7E68-4C0D-814B-31CBF87DE9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B1E5CD1-2B2E-42D4-99FF-70671BBB4E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C91E3-0245-4C9C-89B2-4EB2B803999F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F58FC37-A651-4872-8732-889F6EBD9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0DC106C-7F83-49D6-ADC9-27F380930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0B5E9-44AD-44BB-8E20-9775CB82D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1509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A5736B-22A2-4654-BD24-74CDDDDF2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52A7537-D236-4C81-B859-B8C6C67BF0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6C61E6-64C8-4EDB-A4FB-8A04DFD644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C91E3-0245-4C9C-89B2-4EB2B803999F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A338B5E-E4BE-44CE-9A6F-A7A48DC0A4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F4A0B88-CF4D-4D67-B1BB-F3B1572D2D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0B5E9-44AD-44BB-8E20-9775CB82D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731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6B370B-CB54-406D-9A61-6A6E87E2DC13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1C0AB3-4569-4821-93D9-78E2C40852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130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B09EA06-175A-4959-9FC7-D3C958FFB5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33670" y="3893586"/>
            <a:ext cx="10402956" cy="1655762"/>
          </a:xfrm>
        </p:spPr>
        <p:txBody>
          <a:bodyPr>
            <a:normAutofit fontScale="92500" lnSpcReduction="10000"/>
          </a:bodyPr>
          <a:lstStyle/>
          <a:p>
            <a:r>
              <a:rPr lang="ru-RU" sz="6000" b="1" dirty="0"/>
              <a:t>ПРОЕКТ </a:t>
            </a:r>
          </a:p>
          <a:p>
            <a:r>
              <a:rPr lang="ru-RU" sz="6000" b="1" dirty="0"/>
              <a:t>«ОСОЗНАННОЕ РОДИТЕЛЬСТВО»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3B3B8F5-844B-4A7F-A245-F88F724B64A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868362"/>
            <a:ext cx="2266179" cy="238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34A77F9-A225-4847-B2C1-FA57AF1CFA3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0313" y="868362"/>
            <a:ext cx="4187688" cy="23875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162669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87434A-CC09-490E-B4D2-BFCD742CD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целеполагание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E8F1DA5-9E1C-482E-9D83-AC60A59B8A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3600" i="1" dirty="0"/>
              <a:t>Задание 1</a:t>
            </a:r>
          </a:p>
          <a:p>
            <a:pPr marL="0" indent="0">
              <a:buNone/>
            </a:pPr>
            <a:r>
              <a:rPr lang="ru-RU" sz="3600" dirty="0"/>
              <a:t>Запишите цель на беседу с родителями, которых Вы можете пригласить на встречу в июне</a:t>
            </a:r>
          </a:p>
          <a:p>
            <a:pPr marL="0" indent="0">
              <a:buNone/>
            </a:pPr>
            <a:r>
              <a:rPr lang="ru-RU" sz="3600" i="1" dirty="0"/>
              <a:t>Задание 2</a:t>
            </a:r>
          </a:p>
          <a:p>
            <a:pPr marL="0" indent="0">
              <a:buNone/>
            </a:pPr>
            <a:r>
              <a:rPr lang="ru-RU" sz="3600" dirty="0"/>
              <a:t>Насколько конкретна цель: есть ли предполагаемые желаемые действия родителей</a:t>
            </a:r>
          </a:p>
          <a:p>
            <a:pPr marL="0" indent="0">
              <a:buNone/>
            </a:pPr>
            <a:r>
              <a:rPr lang="ru-RU" sz="3600" i="1" dirty="0"/>
              <a:t>Задание 3</a:t>
            </a:r>
          </a:p>
          <a:p>
            <a:pPr marL="0" indent="0">
              <a:buNone/>
            </a:pPr>
            <a:r>
              <a:rPr lang="ru-RU" sz="3600" dirty="0"/>
              <a:t>Переформулируйте цель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696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D1009A94-7FCF-41A4-A5D3-167CF7087D6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2192000" cy="7228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3687">
                  <a:extLst>
                    <a:ext uri="{9D8B030D-6E8A-4147-A177-3AD203B41FA5}">
                      <a16:colId xmlns:a16="http://schemas.microsoft.com/office/drawing/2014/main" val="3545616741"/>
                    </a:ext>
                  </a:extLst>
                </a:gridCol>
                <a:gridCol w="7553739">
                  <a:extLst>
                    <a:ext uri="{9D8B030D-6E8A-4147-A177-3AD203B41FA5}">
                      <a16:colId xmlns:a16="http://schemas.microsoft.com/office/drawing/2014/main" val="3306522532"/>
                    </a:ext>
                  </a:extLst>
                </a:gridCol>
                <a:gridCol w="1974574">
                  <a:extLst>
                    <a:ext uri="{9D8B030D-6E8A-4147-A177-3AD203B41FA5}">
                      <a16:colId xmlns:a16="http://schemas.microsoft.com/office/drawing/2014/main" val="457744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тезис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умею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Могу научить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754743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200" b="1" dirty="0"/>
                        <a:t>Цель педагогической деятельности – это результат, выраженный в действиях детей и ясно опознаваемый педагогом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>
                        <a:buAutoNum type="arabicPeriod"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Неусидчивый, непослушный, невнимательный, шило в….</a:t>
                      </a:r>
                    </a:p>
                    <a:p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1.1. Цель: </a:t>
                      </a:r>
                    </a:p>
                    <a:p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  <a:p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2. Не хочет делать домашние задания</a:t>
                      </a:r>
                    </a:p>
                    <a:p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2.1. Цель:</a:t>
                      </a:r>
                    </a:p>
                    <a:p>
                      <a:endParaRPr lang="ru-RU" sz="1200" dirty="0"/>
                    </a:p>
                    <a:p>
                      <a:pPr marL="457200" indent="-457200">
                        <a:buAutoNum type="arabicPeriod" startAt="3"/>
                      </a:pPr>
                      <a:r>
                        <a:rPr lang="ru-RU" sz="1200" dirty="0"/>
                        <a:t>Не..</a:t>
                      </a:r>
                    </a:p>
                    <a:p>
                      <a:r>
                        <a:rPr lang="ru-RU" sz="1200" dirty="0"/>
                        <a:t>3.1. Цель:</a:t>
                      </a:r>
                    </a:p>
                    <a:p>
                      <a:endParaRPr lang="ru-RU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26097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3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Человек может измениться только на фоне доверия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 Имя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32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Приятные слова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32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Присоединение. 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32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Примеры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32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А) Ему лишь на улице гонять, ничего не хочет: 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32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Б) Не пригодится ему ваша химия: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32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В) Дочь говорит, что вы к ней придираетесь, занижаете отметки: 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ru-RU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pPr marL="0" indent="0">
                        <a:buFontTx/>
                        <a:buNone/>
                      </a:pPr>
                      <a:endParaRPr lang="ru-RU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94179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73115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A1BE10-985A-4F2A-8B12-3A0D28D2E8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Этап контакта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D8BB5B8-A35E-4E2F-AEA1-1CB16C915C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3600" dirty="0"/>
              <a:t>Присоединение - упражнение</a:t>
            </a:r>
          </a:p>
          <a:p>
            <a:pPr marL="514350" indent="-514350">
              <a:buAutoNum type="arabicPeriod"/>
            </a:pPr>
            <a:r>
              <a:rPr lang="ru-RU" sz="3600" dirty="0"/>
              <a:t>понимание чувств (отражение)</a:t>
            </a:r>
          </a:p>
          <a:p>
            <a:pPr marL="0" indent="0">
              <a:buNone/>
            </a:pPr>
            <a:r>
              <a:rPr lang="ru-RU" sz="3600" dirty="0"/>
              <a:t>Неприятно, когда……</a:t>
            </a:r>
          </a:p>
          <a:p>
            <a:pPr marL="0" indent="0">
              <a:buNone/>
            </a:pPr>
            <a:r>
              <a:rPr lang="ru-RU" sz="3600" dirty="0"/>
              <a:t>2. Назвать желаемое (ориентация на позитивное намерение)</a:t>
            </a:r>
          </a:p>
          <a:p>
            <a:pPr marL="0" indent="0">
              <a:buNone/>
            </a:pPr>
            <a:r>
              <a:rPr lang="ru-RU" sz="3600" dirty="0"/>
              <a:t>Конечно, хотелось бы, чтобы все\всегда\каждый\никогда…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85143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A1BE10-985A-4F2A-8B12-3A0D28D2E8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/>
              <a:t>Этап понимания</a:t>
            </a:r>
            <a:br>
              <a:rPr lang="ru-RU" b="1" dirty="0"/>
            </a:b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Осознанное понимание другого человека требует </a:t>
            </a:r>
            <a:b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специальных </a:t>
            </a:r>
            <a:r>
              <a:rPr kumimoji="0" lang="ru-RU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средств</a:t>
            </a:r>
            <a:r>
              <a:rPr kumimoji="0" lang="ru-RU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кой</a:t>
            </a: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lang="ru-RU" sz="32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D8BB5B8-A35E-4E2F-AEA1-1CB16C915C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3600" dirty="0"/>
              <a:t>Вопросы</a:t>
            </a:r>
          </a:p>
          <a:p>
            <a:pPr marL="0" indent="0">
              <a:buNone/>
            </a:pPr>
            <a:r>
              <a:rPr lang="ru-RU" sz="3600" dirty="0"/>
              <a:t>Чего хотелось бы (от ребенка)?</a:t>
            </a:r>
          </a:p>
          <a:p>
            <a:pPr marL="0" indent="0">
              <a:buNone/>
            </a:pPr>
            <a:r>
              <a:rPr lang="ru-RU" sz="3600" dirty="0"/>
              <a:t>Что самое важное, самое главное в этом?</a:t>
            </a:r>
          </a:p>
          <a:p>
            <a:pPr marL="0" indent="0">
              <a:buNone/>
            </a:pPr>
            <a:r>
              <a:rPr lang="ru-RU" sz="3600" dirty="0"/>
              <a:t>Зачем это так важно для вас?</a:t>
            </a:r>
          </a:p>
          <a:p>
            <a:pPr marL="0" indent="0">
              <a:buNone/>
            </a:pPr>
            <a:r>
              <a:rPr lang="ru-RU" sz="3600" dirty="0"/>
              <a:t>Что вы делали?</a:t>
            </a:r>
          </a:p>
          <a:p>
            <a:pPr marL="0" indent="0">
              <a:buNone/>
            </a:pPr>
            <a:r>
              <a:rPr lang="ru-RU" sz="3600" dirty="0"/>
              <a:t>Какую помощь вы ожидаете от меня?</a:t>
            </a:r>
          </a:p>
          <a:p>
            <a:pPr marL="0" indent="0">
              <a:buNone/>
            </a:pPr>
            <a:r>
              <a:rPr lang="ru-RU" sz="3600" dirty="0"/>
              <a:t>Давайте опишем действия ребенка, которые покажут, что изменения происходят.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30144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A1BE10-985A-4F2A-8B12-3A0D28D2E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6252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Этап понимания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D8BB5B8-A35E-4E2F-AEA1-1CB16C915C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98712"/>
            <a:ext cx="10515600" cy="538038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sz="3600" dirty="0"/>
              <a:t>Упражнение: вопросы с комментариями (по целям на листочке)в тройках</a:t>
            </a:r>
          </a:p>
          <a:p>
            <a:pPr marL="0" indent="0">
              <a:buNone/>
            </a:pPr>
            <a:endParaRPr lang="ru-RU" sz="3600" dirty="0"/>
          </a:p>
          <a:p>
            <a:r>
              <a:rPr lang="ru-RU" sz="3600" dirty="0"/>
              <a:t>Чего хотелось бы (от ребенка)?</a:t>
            </a:r>
          </a:p>
          <a:p>
            <a:r>
              <a:rPr lang="ru-RU" sz="3600" dirty="0"/>
              <a:t>Что самое важное, самое главное в этом?</a:t>
            </a:r>
          </a:p>
          <a:p>
            <a:r>
              <a:rPr lang="ru-RU" sz="3600" dirty="0"/>
              <a:t>Зачем это так важно для вас?</a:t>
            </a:r>
          </a:p>
          <a:p>
            <a:r>
              <a:rPr lang="ru-RU" sz="3600" dirty="0"/>
              <a:t>Что вы делали?</a:t>
            </a:r>
          </a:p>
          <a:p>
            <a:r>
              <a:rPr lang="ru-RU" sz="3600" dirty="0"/>
              <a:t>Какую помощь вы ожидаете от меня?</a:t>
            </a:r>
          </a:p>
          <a:p>
            <a:r>
              <a:rPr lang="ru-RU" sz="3600" dirty="0"/>
              <a:t>Давайте опишем действия ребенка, которые покажут, что изменения происходят.</a:t>
            </a:r>
          </a:p>
          <a:p>
            <a:pPr marL="0" indent="0">
              <a:buNone/>
            </a:pPr>
            <a:endParaRPr lang="ru-RU" sz="3600" dirty="0"/>
          </a:p>
          <a:p>
            <a:pPr marL="0" indent="0">
              <a:buNone/>
            </a:pPr>
            <a:r>
              <a:rPr lang="ru-RU" sz="3600" dirty="0"/>
              <a:t>Повторение как проверка понимания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5306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A1BE10-985A-4F2A-8B12-3A0D28D2E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6252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Этап убеждения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D8BB5B8-A35E-4E2F-AEA1-1CB16C915C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98712"/>
            <a:ext cx="10515600" cy="538038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3600" dirty="0"/>
              <a:t>Главное правило аргументации – акцент на интересах собеседника!!!</a:t>
            </a:r>
          </a:p>
          <a:p>
            <a:pPr marL="0" indent="0">
              <a:buNone/>
            </a:pPr>
            <a:endParaRPr lang="ru-RU" sz="3600" dirty="0"/>
          </a:p>
          <a:p>
            <a:pPr marL="0" indent="0">
              <a:buNone/>
            </a:pPr>
            <a:r>
              <a:rPr lang="ru-RU" sz="3600" i="1" dirty="0"/>
              <a:t>Упражнение</a:t>
            </a:r>
          </a:p>
          <a:p>
            <a:pPr marL="0" indent="0">
              <a:buNone/>
            </a:pPr>
            <a:r>
              <a:rPr lang="ru-RU" sz="3600" dirty="0"/>
              <a:t>Сформулируйте совет, рекомендацию со ссылкой на слова собеседника </a:t>
            </a:r>
          </a:p>
          <a:p>
            <a:pPr marL="0" indent="0">
              <a:buNone/>
            </a:pPr>
            <a:r>
              <a:rPr lang="ru-RU" dirty="0"/>
              <a:t>		</a:t>
            </a:r>
          </a:p>
          <a:p>
            <a:pPr marL="0" indent="0">
              <a:buNone/>
            </a:pPr>
            <a:r>
              <a:rPr lang="ru-RU" i="1" dirty="0"/>
              <a:t>пример: Давайте выделим такие действия Пети, выполнение которых мы точно сможем добиться, например, делать ДЗ по математике и русскому.  Вы сможете увидеть, что что-то сдвинулось, как вы и хотели.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04191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A1BE10-985A-4F2A-8B12-3A0D28D2E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6252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Этап убеждения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D8BB5B8-A35E-4E2F-AEA1-1CB16C915C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98712"/>
            <a:ext cx="10515600" cy="538038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/>
              <a:t>К большим целям двигаемся мелкими шагами</a:t>
            </a:r>
          </a:p>
          <a:p>
            <a:pPr marL="0" indent="0">
              <a:buNone/>
            </a:pPr>
            <a:endParaRPr lang="ru-RU" sz="36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56848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A1BE10-985A-4F2A-8B12-3A0D28D2E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6252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Жетонный метод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D8BB5B8-A35E-4E2F-AEA1-1CB16C915C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27652"/>
            <a:ext cx="10515600" cy="575144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ru-RU" sz="3600" dirty="0"/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r>
              <a:rPr kumimoji="0" lang="ru-RU" sz="42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Определяем точное желательное действие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r>
              <a:rPr kumimoji="0" lang="ru-RU" sz="42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Находим награду, желанную для ребенка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r>
              <a:rPr kumimoji="0" lang="ru-RU" sz="42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Предлагаем награду, убеждаемся в желательности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r>
              <a:rPr kumimoji="0" lang="ru-RU" sz="42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Определяем «жетоны» и их количество, после которых ребенок получит награду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r>
              <a:rPr kumimoji="0" lang="ru-RU" sz="42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Точно учим правильному действию, за которое ребенок будет получать «жетон»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r>
              <a:rPr kumimoji="0" lang="ru-RU" sz="42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Время контроля – когда проверяем и выдаем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r>
              <a:rPr kumimoji="0" lang="ru-RU" sz="42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«Штрафы»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r>
              <a:rPr kumimoji="0" lang="ru-RU" sz="42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Контролируем, помогаем, набираем жетоны, обмениваем их на награду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25484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A1BE10-985A-4F2A-8B12-3A0D28D2E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6252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Завершение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D8BB5B8-A35E-4E2F-AEA1-1CB16C915C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27652"/>
            <a:ext cx="10515600" cy="575144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3600" dirty="0"/>
          </a:p>
          <a:p>
            <a:r>
              <a:rPr lang="ru-RU" dirty="0"/>
              <a:t>Итак, о чем мы договорились, </a:t>
            </a:r>
          </a:p>
          <a:p>
            <a:r>
              <a:rPr lang="ru-RU" dirty="0"/>
              <a:t>С чего начнете?</a:t>
            </a:r>
          </a:p>
          <a:p>
            <a:r>
              <a:rPr lang="ru-RU" dirty="0"/>
              <a:t>Когда встречаемся/созваниваемся?</a:t>
            </a:r>
          </a:p>
        </p:txBody>
      </p:sp>
    </p:spTree>
    <p:extLst>
      <p:ext uri="{BB962C8B-B14F-4D97-AF65-F5344CB8AC3E}">
        <p14:creationId xmlns:p14="http://schemas.microsoft.com/office/powerpoint/2010/main" val="8556449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A1BE10-985A-4F2A-8B12-3A0D28D2E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6252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err="1"/>
              <a:t>дз</a:t>
            </a:r>
            <a:endParaRPr lang="ru-RU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D8BB5B8-A35E-4E2F-AEA1-1CB16C915C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98712"/>
            <a:ext cx="10515600" cy="538038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dirty="0"/>
              <a:t>Тренируемся задавать вопросы </a:t>
            </a:r>
          </a:p>
          <a:p>
            <a:pPr marL="0" indent="0" algn="ctr">
              <a:buNone/>
            </a:pPr>
            <a:r>
              <a:rPr lang="ru-RU" sz="4000" dirty="0"/>
              <a:t>(с комментариями)</a:t>
            </a:r>
          </a:p>
        </p:txBody>
      </p:sp>
    </p:spTree>
    <p:extLst>
      <p:ext uri="{BB962C8B-B14F-4D97-AF65-F5344CB8AC3E}">
        <p14:creationId xmlns:p14="http://schemas.microsoft.com/office/powerpoint/2010/main" val="3777225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D2FAF2-6474-48C1-B056-9574F1F06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Виды взаимодействия с родителями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CE301647-9B42-4404-A9C3-14AFB72E5E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5858277"/>
              </p:ext>
            </p:extLst>
          </p:nvPr>
        </p:nvGraphicFramePr>
        <p:xfrm>
          <a:off x="1288773" y="1690688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Стрелка: вниз 6">
            <a:extLst>
              <a:ext uri="{FF2B5EF4-FFF2-40B4-BE49-F238E27FC236}">
                <a16:creationId xmlns:a16="http://schemas.microsoft.com/office/drawing/2014/main" id="{3C997653-00A9-4D96-860F-A96F4C2949B4}"/>
              </a:ext>
            </a:extLst>
          </p:cNvPr>
          <p:cNvSpPr/>
          <p:nvPr/>
        </p:nvSpPr>
        <p:spPr>
          <a:xfrm>
            <a:off x="2650433" y="3684104"/>
            <a:ext cx="363771" cy="38431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EE9814E-3582-495A-879D-B9DA02E5250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37873" y="3684104"/>
            <a:ext cx="396274" cy="40237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E1C794A-E510-4EBF-98DB-4F556B91D61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10579" y="3684104"/>
            <a:ext cx="396274" cy="40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6405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09800" y="620689"/>
            <a:ext cx="7772400" cy="3960439"/>
          </a:xfrm>
          <a:ln>
            <a:solidFill>
              <a:schemeClr val="tx2"/>
            </a:solidFill>
          </a:ln>
        </p:spPr>
        <p:txBody>
          <a:bodyPr>
            <a:normAutofit/>
          </a:bodyPr>
          <a:lstStyle/>
          <a:p>
            <a:r>
              <a:rPr lang="ru-RU" b="1" dirty="0"/>
              <a:t>Цель педагогической деятельности – это результат, выраженный в действиях детей и ясно опознаваемый педагогом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D1009A94-7FCF-41A4-A5D3-167CF7087D65}"/>
              </a:ext>
            </a:extLst>
          </p:cNvPr>
          <p:cNvGraphicFramePr>
            <a:graphicFrameLocks noGrp="1"/>
          </p:cNvGraphicFramePr>
          <p:nvPr/>
        </p:nvGraphicFramePr>
        <p:xfrm>
          <a:off x="1380744" y="719666"/>
          <a:ext cx="10010511" cy="4246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6837">
                  <a:extLst>
                    <a:ext uri="{9D8B030D-6E8A-4147-A177-3AD203B41FA5}">
                      <a16:colId xmlns:a16="http://schemas.microsoft.com/office/drawing/2014/main" val="3545616741"/>
                    </a:ext>
                  </a:extLst>
                </a:gridCol>
                <a:gridCol w="3924717">
                  <a:extLst>
                    <a:ext uri="{9D8B030D-6E8A-4147-A177-3AD203B41FA5}">
                      <a16:colId xmlns:a16="http://schemas.microsoft.com/office/drawing/2014/main" val="3306522532"/>
                    </a:ext>
                  </a:extLst>
                </a:gridCol>
                <a:gridCol w="2748957">
                  <a:extLst>
                    <a:ext uri="{9D8B030D-6E8A-4147-A177-3AD203B41FA5}">
                      <a16:colId xmlns:a16="http://schemas.microsoft.com/office/drawing/2014/main" val="457744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тезис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умею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Могу научить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75474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b="1" dirty="0"/>
                        <a:t>Цель педагогической деятельности – это результат, выраженный в действиях детей и ясно опознаваемый педагогом</a:t>
                      </a:r>
                      <a:endParaRPr lang="ru-RU" sz="28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26097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94179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89352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5560" y="332657"/>
            <a:ext cx="8280920" cy="1362075"/>
          </a:xfrm>
        </p:spPr>
        <p:txBody>
          <a:bodyPr/>
          <a:lstStyle/>
          <a:p>
            <a:pPr algn="ctr"/>
            <a:r>
              <a:rPr lang="ru-RU" dirty="0"/>
              <a:t>Цели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0963" y="1196753"/>
            <a:ext cx="11391254" cy="5256583"/>
          </a:xfrm>
        </p:spPr>
        <p:txBody>
          <a:bodyPr>
            <a:noAutofit/>
          </a:bodyPr>
          <a:lstStyle/>
          <a:p>
            <a:pPr marL="457200" indent="-457200">
              <a:buAutoNum type="arabicPeriod"/>
            </a:pPr>
            <a:r>
              <a:rPr lang="ru-RU" sz="3200" dirty="0">
                <a:solidFill>
                  <a:schemeClr val="tx2"/>
                </a:solidFill>
              </a:rPr>
              <a:t>Воспитывать аккуратность</a:t>
            </a:r>
          </a:p>
          <a:p>
            <a:pPr marL="457200" indent="-457200">
              <a:buAutoNum type="arabicPeriod"/>
            </a:pPr>
            <a:r>
              <a:rPr lang="ru-RU" sz="3200" dirty="0">
                <a:solidFill>
                  <a:schemeClr val="tx2"/>
                </a:solidFill>
              </a:rPr>
              <a:t>Сформировать навык ежедневной чистки ногтей</a:t>
            </a:r>
          </a:p>
          <a:p>
            <a:pPr marL="457200" indent="-457200">
              <a:buAutoNum type="arabicPeriod"/>
            </a:pPr>
            <a:endParaRPr lang="ru-RU" sz="3200" dirty="0">
              <a:solidFill>
                <a:schemeClr val="tx2"/>
              </a:solidFill>
            </a:endParaRPr>
          </a:p>
          <a:p>
            <a:pPr marL="457200" indent="-457200">
              <a:buAutoNum type="arabicPeriod"/>
            </a:pPr>
            <a:r>
              <a:rPr lang="ru-RU" sz="3200" dirty="0">
                <a:solidFill>
                  <a:schemeClr val="tx2"/>
                </a:solidFill>
              </a:rPr>
              <a:t>Скорректировать агрессивное поведение</a:t>
            </a:r>
          </a:p>
          <a:p>
            <a:pPr marL="457200" indent="-457200">
              <a:buAutoNum type="arabicPeriod"/>
            </a:pPr>
            <a:r>
              <a:rPr lang="ru-RU" sz="3200" dirty="0">
                <a:solidFill>
                  <a:schemeClr val="tx2"/>
                </a:solidFill>
              </a:rPr>
              <a:t>Научить  умению сдерживаться от агрессивных действий</a:t>
            </a:r>
          </a:p>
          <a:p>
            <a:pPr marL="457200" indent="-457200">
              <a:buAutoNum type="arabicPeriod"/>
            </a:pPr>
            <a:endParaRPr lang="ru-RU" sz="3200" dirty="0">
              <a:solidFill>
                <a:schemeClr val="tx2"/>
              </a:solidFill>
            </a:endParaRPr>
          </a:p>
          <a:p>
            <a:pPr marL="457200" indent="-457200">
              <a:buFont typeface="Arial" pitchFamily="34" charset="0"/>
              <a:buAutoNum type="arabicPeriod"/>
            </a:pPr>
            <a:r>
              <a:rPr lang="ru-RU" sz="3200" dirty="0">
                <a:solidFill>
                  <a:schemeClr val="tx2"/>
                </a:solidFill>
              </a:rPr>
              <a:t>Сформировать внимательность: научить постоянно проверять написанное по сформулированным пунктам</a:t>
            </a:r>
          </a:p>
          <a:p>
            <a:pPr marL="457200" indent="-457200">
              <a:buFont typeface="Arial" pitchFamily="34" charset="0"/>
              <a:buAutoNum type="arabicPeriod"/>
            </a:pPr>
            <a:r>
              <a:rPr lang="ru-RU" sz="3200" dirty="0">
                <a:solidFill>
                  <a:schemeClr val="tx2"/>
                </a:solidFill>
              </a:rPr>
              <a:t>Воспитывать внимательность при проверке д\з</a:t>
            </a:r>
            <a:endParaRPr lang="ru-RU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7240" y="332657"/>
            <a:ext cx="10835640" cy="81034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Проблемы, с которыми могут обратиться родители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5043" y="1417320"/>
            <a:ext cx="11675166" cy="5036016"/>
          </a:xfrm>
        </p:spPr>
        <p:txBody>
          <a:bodyPr>
            <a:noAutofit/>
          </a:bodyPr>
          <a:lstStyle/>
          <a:p>
            <a:pPr marL="457200" indent="-457200">
              <a:buAutoNum type="arabicPeriod"/>
            </a:pPr>
            <a:r>
              <a:rPr lang="ru-RU" sz="3600" dirty="0">
                <a:solidFill>
                  <a:schemeClr val="tx2"/>
                </a:solidFill>
              </a:rPr>
              <a:t>Неусидчивый, непослушный, невнимательный, шило в….</a:t>
            </a:r>
          </a:p>
          <a:p>
            <a:r>
              <a:rPr lang="ru-RU" sz="3600" dirty="0">
                <a:solidFill>
                  <a:schemeClr val="tx2"/>
                </a:solidFill>
              </a:rPr>
              <a:t>1.1. Цель: </a:t>
            </a:r>
          </a:p>
          <a:p>
            <a:r>
              <a:rPr lang="ru-RU" sz="3600" dirty="0">
                <a:solidFill>
                  <a:schemeClr val="tx2"/>
                </a:solidFill>
              </a:rPr>
              <a:t>2. Не хочет делать домашние задания</a:t>
            </a:r>
          </a:p>
          <a:p>
            <a:r>
              <a:rPr lang="ru-RU" sz="3600" dirty="0">
                <a:solidFill>
                  <a:schemeClr val="tx2"/>
                </a:solidFill>
              </a:rPr>
              <a:t>2.1. Цель:</a:t>
            </a:r>
          </a:p>
          <a:p>
            <a:pPr marL="457200" indent="-457200">
              <a:buAutoNum type="arabicPeriod" startAt="3"/>
            </a:pPr>
            <a:r>
              <a:rPr lang="ru-RU" sz="3600" dirty="0">
                <a:solidFill>
                  <a:schemeClr val="tx2">
                    <a:lumMod val="75000"/>
                  </a:schemeClr>
                </a:solidFill>
              </a:rPr>
              <a:t>Не хочет готовиться  к ЕГЭ</a:t>
            </a:r>
          </a:p>
          <a:p>
            <a:r>
              <a:rPr lang="ru-RU" sz="3600" dirty="0">
                <a:solidFill>
                  <a:schemeClr val="tx2">
                    <a:lumMod val="75000"/>
                  </a:schemeClr>
                </a:solidFill>
              </a:rPr>
              <a:t>3.1. Цель:</a:t>
            </a: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4945421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D1009A94-7FCF-41A4-A5D3-167CF7087D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9539842"/>
              </p:ext>
            </p:extLst>
          </p:nvPr>
        </p:nvGraphicFramePr>
        <p:xfrm>
          <a:off x="170479" y="177225"/>
          <a:ext cx="11794212" cy="711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78738">
                  <a:extLst>
                    <a:ext uri="{9D8B030D-6E8A-4147-A177-3AD203B41FA5}">
                      <a16:colId xmlns:a16="http://schemas.microsoft.com/office/drawing/2014/main" val="3545616741"/>
                    </a:ext>
                  </a:extLst>
                </a:gridCol>
                <a:gridCol w="7301948">
                  <a:extLst>
                    <a:ext uri="{9D8B030D-6E8A-4147-A177-3AD203B41FA5}">
                      <a16:colId xmlns:a16="http://schemas.microsoft.com/office/drawing/2014/main" val="3306522532"/>
                    </a:ext>
                  </a:extLst>
                </a:gridCol>
                <a:gridCol w="1813526">
                  <a:extLst>
                    <a:ext uri="{9D8B030D-6E8A-4147-A177-3AD203B41FA5}">
                      <a16:colId xmlns:a16="http://schemas.microsoft.com/office/drawing/2014/main" val="457744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тезис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умею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Могу научить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7547434"/>
                  </a:ext>
                </a:extLst>
              </a:tr>
              <a:tr h="6317684">
                <a:tc>
                  <a:txBody>
                    <a:bodyPr/>
                    <a:lstStyle/>
                    <a:p>
                      <a:r>
                        <a:rPr lang="ru-RU" sz="2800" b="1" dirty="0"/>
                        <a:t>Цель педагогической деятельности – это результат, выраженный в действиях детей и ясно опознаваемый педагогом</a:t>
                      </a:r>
                      <a:endParaRPr lang="ru-RU" sz="28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>
                        <a:buAutoNum type="arabicPeriod"/>
                      </a:pPr>
                      <a:r>
                        <a:rPr lang="ru-RU" sz="3200" dirty="0">
                          <a:solidFill>
                            <a:schemeClr val="tx2"/>
                          </a:solidFill>
                        </a:rPr>
                        <a:t>Неусидчивый, непослушный, невнимательный, шило в….</a:t>
                      </a:r>
                    </a:p>
                    <a:p>
                      <a:r>
                        <a:rPr lang="ru-RU" sz="3200" dirty="0">
                          <a:solidFill>
                            <a:schemeClr val="tx2"/>
                          </a:solidFill>
                        </a:rPr>
                        <a:t>1.1. Цель:  сидит 15</a:t>
                      </a:r>
                      <a:r>
                        <a:rPr lang="ru-RU" sz="3200" baseline="0" dirty="0">
                          <a:solidFill>
                            <a:schemeClr val="tx2"/>
                          </a:solidFill>
                        </a:rPr>
                        <a:t> минут. </a:t>
                      </a:r>
                      <a:endParaRPr lang="ru-RU" sz="3200" dirty="0">
                        <a:solidFill>
                          <a:schemeClr val="tx2"/>
                        </a:solidFill>
                      </a:endParaRPr>
                    </a:p>
                    <a:p>
                      <a:endParaRPr lang="ru-RU" sz="3200" dirty="0">
                        <a:solidFill>
                          <a:schemeClr val="tx2"/>
                        </a:solidFill>
                      </a:endParaRPr>
                    </a:p>
                    <a:p>
                      <a:r>
                        <a:rPr lang="ru-RU" sz="3200" dirty="0">
                          <a:solidFill>
                            <a:schemeClr val="tx2"/>
                          </a:solidFill>
                        </a:rPr>
                        <a:t>2</a:t>
                      </a:r>
                      <a:r>
                        <a:rPr lang="ru-RU" sz="3200" dirty="0">
                          <a:solidFill>
                            <a:srgbClr val="FF0000"/>
                          </a:solidFill>
                        </a:rPr>
                        <a:t>. Не хочет делать домашние задания</a:t>
                      </a:r>
                    </a:p>
                    <a:p>
                      <a:r>
                        <a:rPr lang="ru-RU" sz="3200" dirty="0">
                          <a:solidFill>
                            <a:schemeClr val="tx2"/>
                          </a:solidFill>
                        </a:rPr>
                        <a:t>2.1. Цель: систематически</a:t>
                      </a:r>
                      <a:r>
                        <a:rPr lang="ru-RU" sz="3200" baseline="0" dirty="0">
                          <a:solidFill>
                            <a:schemeClr val="tx2"/>
                          </a:solidFill>
                        </a:rPr>
                        <a:t> выполняет домашние задания.\</a:t>
                      </a:r>
                    </a:p>
                    <a:p>
                      <a:r>
                        <a:rPr lang="ru-RU" sz="3200" baseline="0" dirty="0">
                          <a:solidFill>
                            <a:schemeClr val="tx2"/>
                          </a:solidFill>
                        </a:rPr>
                        <a:t>Вовремя садится за ДЗ, начинает делать. </a:t>
                      </a:r>
                    </a:p>
                    <a:p>
                      <a:endParaRPr lang="ru-RU" sz="3200" dirty="0"/>
                    </a:p>
                    <a:p>
                      <a:pPr marL="457200" indent="-457200">
                        <a:buAutoNum type="arabicPeriod" startAt="3"/>
                      </a:pPr>
                      <a:r>
                        <a:rPr lang="ru-RU" sz="3200" dirty="0">
                          <a:solidFill>
                            <a:srgbClr val="FF0000"/>
                          </a:solidFill>
                        </a:rPr>
                        <a:t>Не</a:t>
                      </a:r>
                      <a:r>
                        <a:rPr lang="ru-RU" sz="3200" baseline="0" dirty="0">
                          <a:solidFill>
                            <a:srgbClr val="FF0000"/>
                          </a:solidFill>
                        </a:rPr>
                        <a:t> готовится  к ЕГЭ</a:t>
                      </a:r>
                      <a:endParaRPr lang="ru-RU" sz="3200" dirty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lang="ru-RU" sz="3200" dirty="0"/>
                        <a:t>3.1. Цель:  </a:t>
                      </a:r>
                      <a:r>
                        <a:rPr lang="ru-RU" sz="3200" dirty="0" err="1"/>
                        <a:t>Прорешал</a:t>
                      </a:r>
                      <a:r>
                        <a:rPr lang="ru-RU" sz="3200" dirty="0"/>
                        <a:t> 1 вариант.</a:t>
                      </a:r>
                    </a:p>
                    <a:p>
                      <a:r>
                        <a:rPr lang="ru-RU" sz="3200" dirty="0"/>
                        <a:t>Написал</a:t>
                      </a:r>
                      <a:r>
                        <a:rPr lang="ru-RU" sz="3200" baseline="0" dirty="0"/>
                        <a:t> эссе. </a:t>
                      </a:r>
                      <a:endParaRPr lang="ru-RU" sz="3200" dirty="0"/>
                    </a:p>
                    <a:p>
                      <a:endParaRPr lang="ru-RU" sz="28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26097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94179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26951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87434A-CC09-490E-B4D2-BFCD742CD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целеполагание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E8F1DA5-9E1C-482E-9D83-AC60A59B8A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i="1" dirty="0"/>
              <a:t>Задание 1</a:t>
            </a:r>
          </a:p>
          <a:p>
            <a:pPr marL="0" indent="0">
              <a:buNone/>
            </a:pPr>
            <a:r>
              <a:rPr lang="ru-RU" sz="4000" dirty="0"/>
              <a:t>Запишите цель на беседу с родителями, которых Вы можете пригласить на встречу в июне</a:t>
            </a:r>
          </a:p>
        </p:txBody>
      </p:sp>
    </p:spTree>
    <p:extLst>
      <p:ext uri="{BB962C8B-B14F-4D97-AF65-F5344CB8AC3E}">
        <p14:creationId xmlns:p14="http://schemas.microsoft.com/office/powerpoint/2010/main" val="27180984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87434A-CC09-490E-B4D2-BFCD742CD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целеполагание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E8F1DA5-9E1C-482E-9D83-AC60A59B8A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i="1" dirty="0"/>
              <a:t>Задание 1</a:t>
            </a:r>
          </a:p>
          <a:p>
            <a:pPr marL="0" indent="0">
              <a:buNone/>
            </a:pPr>
            <a:r>
              <a:rPr lang="ru-RU" sz="3600" dirty="0"/>
              <a:t>Запишите цель на беседу с родителями, которых Вы можете пригласить на встречу в июне</a:t>
            </a:r>
          </a:p>
          <a:p>
            <a:pPr marL="0" indent="0">
              <a:buNone/>
            </a:pPr>
            <a:r>
              <a:rPr lang="ru-RU" sz="3600" i="1" dirty="0"/>
              <a:t>Задание 2</a:t>
            </a:r>
          </a:p>
          <a:p>
            <a:pPr marL="0" indent="0">
              <a:buNone/>
            </a:pPr>
            <a:r>
              <a:rPr lang="ru-RU" sz="3600" dirty="0"/>
              <a:t>Насколько конкретна цель: есть ли предполагаемые желаемые действия родителей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37727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1160</TotalTime>
  <Words>689</Words>
  <Application>Microsoft Office PowerPoint</Application>
  <PresentationFormat>Широкоэкранный</PresentationFormat>
  <Paragraphs>131</Paragraphs>
  <Slides>19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Тема Office</vt:lpstr>
      <vt:lpstr>1_Тема Office</vt:lpstr>
      <vt:lpstr>Презентация PowerPoint</vt:lpstr>
      <vt:lpstr>Виды взаимодействия с родителями</vt:lpstr>
      <vt:lpstr>Цель педагогической деятельности – это результат, выраженный в действиях детей и ясно опознаваемый педагогом</vt:lpstr>
      <vt:lpstr>Презентация PowerPoint</vt:lpstr>
      <vt:lpstr>Цели</vt:lpstr>
      <vt:lpstr>Проблемы, с которыми могут обратиться родители</vt:lpstr>
      <vt:lpstr>Презентация PowerPoint</vt:lpstr>
      <vt:lpstr>целеполагание</vt:lpstr>
      <vt:lpstr>целеполагание</vt:lpstr>
      <vt:lpstr>целеполагание</vt:lpstr>
      <vt:lpstr>Презентация PowerPoint</vt:lpstr>
      <vt:lpstr>Этап контакта</vt:lpstr>
      <vt:lpstr>Этап понимания Осознанное понимание другого человека требует  специальных средствкой </vt:lpstr>
      <vt:lpstr>Этап понимания</vt:lpstr>
      <vt:lpstr>Этап убеждения</vt:lpstr>
      <vt:lpstr>Этап убеждения</vt:lpstr>
      <vt:lpstr>Жетонный метод</vt:lpstr>
      <vt:lpstr>Завершение</vt:lpstr>
      <vt:lpstr>дз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Никита Павлов</dc:creator>
  <cp:lastModifiedBy>User</cp:lastModifiedBy>
  <cp:revision>112</cp:revision>
  <dcterms:created xsi:type="dcterms:W3CDTF">2019-08-10T13:58:48Z</dcterms:created>
  <dcterms:modified xsi:type="dcterms:W3CDTF">2021-06-02T20:51:01Z</dcterms:modified>
</cp:coreProperties>
</file>